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333" r:id="rId5"/>
    <p:sldId id="351" r:id="rId6"/>
    <p:sldId id="344" r:id="rId7"/>
    <p:sldId id="348" r:id="rId8"/>
    <p:sldId id="353" r:id="rId9"/>
    <p:sldId id="350" r:id="rId10"/>
    <p:sldId id="341" r:id="rId11"/>
    <p:sldId id="338" r:id="rId12"/>
    <p:sldId id="352" r:id="rId13"/>
    <p:sldId id="349" r:id="rId14"/>
    <p:sldId id="33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" initials="R" lastIdx="1" clrIdx="0">
    <p:extLst>
      <p:ext uri="{19B8F6BF-5375-455C-9EA6-DF929625EA0E}">
        <p15:presenceInfo xmlns:p15="http://schemas.microsoft.com/office/powerpoint/2012/main" userId="Rob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14C77B-FF10-131B-4A56-8B2B7ECE8273}" v="7" dt="2025-09-09T08:27:56.062"/>
    <p1510:client id="{D0B6E5B7-CD80-E884-92B2-E6363048082D}" v="2" dt="2025-09-09T16:11:19.095"/>
    <p1510:client id="{DD39BC61-61D2-849D-5E88-C7237902A93D}" v="142" dt="2025-09-09T09:11:06.2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4B08F-A97B-462F-B33B-7E1B0368670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7FCE3-D9D5-42C1-B38E-594C1EFCB19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53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nl-NL">
                <a:latin typeface="Calibri"/>
                <a:ea typeface="Calibri"/>
                <a:cs typeface="Calibri"/>
              </a:rPr>
              <a:t>Mavo 4 staat naast het examen in het teken van de keuze van een vervolgstudie voor alle leerlingen</a:t>
            </a:r>
            <a:br>
              <a:rPr lang="nl-NL">
                <a:latin typeface="Calibri"/>
                <a:ea typeface="Calibri"/>
                <a:cs typeface="Calibri"/>
              </a:rPr>
            </a:br>
            <a:r>
              <a:rPr lang="nl-NL"/>
              <a:t>Sommige leerlingen weten al wat ze willen gaan open, anderen twijfelen of hebben echt nog geen idee. </a:t>
            </a:r>
            <a:endParaRPr lang="nl-NL">
              <a:cs typeface="+mn-lt"/>
            </a:endParaRPr>
          </a:p>
          <a:p>
            <a:pPr>
              <a:defRPr/>
            </a:pPr>
            <a:endParaRPr lang="nl-NL"/>
          </a:p>
          <a:p>
            <a:pPr>
              <a:defRPr/>
            </a:pPr>
            <a:r>
              <a:rPr lang="nl-NL"/>
              <a:t>We starten dit schooljaar met een inventarisatie waar jouw kind staat om van daaruit aan de slag te gaan met stappen om tot de juiste keuze te komen. </a:t>
            </a:r>
            <a:br>
              <a:rPr lang="nl-NL">
                <a:cs typeface="+mn-lt"/>
              </a:rPr>
            </a:br>
            <a:r>
              <a:rPr lang="nl-NL"/>
              <a:t>Interactief: check bij ouders waar hun zoon/dochter staat in keuzeproces</a:t>
            </a:r>
            <a:endParaRPr lang="nl-NL">
              <a:ea typeface="Calibri"/>
              <a:cs typeface="Calibri"/>
            </a:endParaRPr>
          </a:p>
          <a:p>
            <a:pPr>
              <a:defRPr/>
            </a:pPr>
            <a:endParaRPr lang="nl-NL">
              <a:ea typeface="Calibri"/>
              <a:cs typeface="Calibri"/>
            </a:endParaRPr>
          </a:p>
          <a:p>
            <a:pPr>
              <a:defRPr/>
            </a:pPr>
            <a:endParaRPr lang="nl-NL">
              <a:ea typeface="Calibri"/>
              <a:cs typeface="Calibri"/>
            </a:endParaRPr>
          </a:p>
          <a:p>
            <a:pPr>
              <a:defRPr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defRPr/>
            </a:pPr>
            <a:endParaRPr lang="nl-NL" sz="12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889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>
                <a:ea typeface="Calibri"/>
                <a:cs typeface="+mn-lt"/>
              </a:rPr>
              <a:t>We werken de komende maanden aan een loopbaandossier </a:t>
            </a:r>
            <a:r>
              <a:rPr lang="nl-NL" err="1">
                <a:ea typeface="Calibri"/>
                <a:cs typeface="+mn-lt"/>
              </a:rPr>
              <a:t>tbv</a:t>
            </a:r>
            <a:r>
              <a:rPr lang="nl-NL">
                <a:ea typeface="Calibri"/>
                <a:cs typeface="+mn-lt"/>
              </a:rPr>
              <a:t> overdracht naar vervolgonderwijs:</a:t>
            </a:r>
          </a:p>
          <a:p>
            <a:r>
              <a:rPr lang="nl-NL">
                <a:ea typeface="Calibri"/>
                <a:cs typeface="+mn-lt"/>
              </a:rPr>
              <a:t>waarom maak je de keuze die je maakt</a:t>
            </a:r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+mn-lt"/>
            </a:endParaRPr>
          </a:p>
          <a:p>
            <a:r>
              <a:rPr lang="nl-NL" err="1">
                <a:ea typeface="Calibri"/>
                <a:cs typeface="+mn-lt"/>
              </a:rPr>
              <a:t>Catwise</a:t>
            </a:r>
            <a:r>
              <a:rPr lang="nl-NL">
                <a:ea typeface="Calibri"/>
                <a:cs typeface="+mn-lt"/>
              </a:rPr>
              <a:t>: omgeving waarin leerlingen hun eigen portfolio opbouwen binnen school met dingen waar ze trots op zijn</a:t>
            </a:r>
          </a:p>
          <a:p>
            <a:r>
              <a:rPr lang="nl-NL" err="1">
                <a:ea typeface="Calibri"/>
                <a:cs typeface="+mn-lt"/>
              </a:rPr>
              <a:t>Intergrip</a:t>
            </a:r>
            <a:r>
              <a:rPr lang="nl-NL">
                <a:ea typeface="Calibri"/>
                <a:cs typeface="+mn-lt"/>
              </a:rPr>
              <a:t>: tool ten behoeve van de overdracht tussen VO en mbo</a:t>
            </a:r>
          </a:p>
          <a:p>
            <a:endParaRPr lang="nl-NL">
              <a:ea typeface="Calibri"/>
              <a:cs typeface="+mn-lt"/>
            </a:endParaRPr>
          </a:p>
          <a:p>
            <a:endParaRPr lang="nl-NL">
              <a:ea typeface="Calibri"/>
              <a:cs typeface="+mn-lt"/>
            </a:endParaRPr>
          </a:p>
          <a:p>
            <a:pPr marL="171450" indent="-171450">
              <a:buFont typeface="Calibri"/>
              <a:buChar char="-"/>
            </a:pPr>
            <a:endParaRPr lang="nl-NL">
              <a:ea typeface="Calibri"/>
              <a:cs typeface="+mn-lt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0814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Op intranet informatie over LOB inclusief:</a:t>
            </a:r>
            <a:endParaRPr lang="nl-NL">
              <a:solidFill>
                <a:srgbClr val="444444"/>
              </a:solidFill>
            </a:endParaRPr>
          </a:p>
          <a:p>
            <a:pPr marL="171450" indent="-171450">
              <a:buFont typeface="Calibri,Sans-Serif"/>
              <a:buChar char="-"/>
            </a:pPr>
            <a:r>
              <a:rPr lang="nl-NL"/>
              <a:t>voorbeeldvragen per loopbaancompetentie die u aan uw kind kunt vragen</a:t>
            </a:r>
            <a:endParaRPr lang="en-US">
              <a:solidFill>
                <a:srgbClr val="444444"/>
              </a:solidFill>
            </a:endParaRPr>
          </a:p>
          <a:p>
            <a:pPr marL="171450" indent="-171450">
              <a:buFont typeface="Calibri,Sans-Serif"/>
              <a:buChar char="-"/>
            </a:pPr>
            <a:r>
              <a:rPr lang="nl-NL"/>
              <a:t>inspiratievragen voor een open dag</a:t>
            </a:r>
          </a:p>
          <a:p>
            <a:endParaRPr lang="nl-NL"/>
          </a:p>
          <a:p>
            <a:r>
              <a:rPr lang="nl-NL"/>
              <a:t>Als u vragen heeft over LOB, vervolgopleidingen en/of studiekeuze, dan kunnen jullie bij mij als decaan terecht. </a:t>
            </a:r>
            <a:endParaRPr lang="nl-NL">
              <a:ea typeface="Calibri"/>
              <a:cs typeface="Calibri"/>
            </a:endParaRPr>
          </a:p>
          <a:p>
            <a:r>
              <a:rPr lang="nl-NL"/>
              <a:t>Ik ben aanwezig op de dinsdag. Daarnaast ben ik bereikbaar per mail of teams.</a:t>
            </a:r>
            <a:endParaRPr lang="nl-NL">
              <a:ea typeface="Calibri" panose="020F0502020204030204"/>
              <a:cs typeface="Calibri" panose="020F0502020204030204"/>
            </a:endParaRPr>
          </a:p>
          <a:p>
            <a:endParaRPr lang="nl-NL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424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06997-3ABB-B5FD-54F3-19A28FC0A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F47498A-746C-4FED-B9BC-A002170DF1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C5473DE-197F-4CAE-CD16-AF06039C2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+mn-lt"/>
            </a:endParaRPr>
          </a:p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 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0E18D6A-5F5D-63BC-3F7C-A3703B5E7A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804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 basis </a:t>
            </a:r>
            <a:r>
              <a:rPr lang="en-US" err="1">
                <a:ea typeface="Calibri"/>
                <a:cs typeface="Calibri"/>
              </a:rPr>
              <a:t>zijn</a:t>
            </a:r>
            <a:r>
              <a:rPr lang="en-US">
                <a:ea typeface="Calibri"/>
                <a:cs typeface="Calibri"/>
              </a:rPr>
              <a:t> er 2 doorstroommogelijkheden</a:t>
            </a:r>
            <a:endParaRPr lang="en-US" err="1">
              <a:ea typeface="Calibri"/>
              <a:cs typeface="+mn-lt"/>
            </a:endParaRPr>
          </a:p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 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3292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nl-NL">
                <a:ea typeface="Calibri"/>
                <a:cs typeface="Calibri"/>
              </a:rPr>
              <a:t>125 studies verdeeld over 10 sectoren</a:t>
            </a:r>
          </a:p>
          <a:p>
            <a:pPr>
              <a:defRPr/>
            </a:pPr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34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899C1-CA2F-62E1-8D49-8AD83043A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CBA5D70-7207-5E86-6ACA-32A64B1FB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BD186F3-856B-4B10-DCAA-158317E2E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maak de keuze van binnen naar buiten; voorkom studieshoppen --&gt; inzicht in wie ben ik (talenten/kwaliteiten), wat kan ik (kennis/vaardigheden), wat wil ik (interesses, hobby's, toekomstvisie) als basis voor onderbouwde en optimale studiekeuze</a:t>
            </a:r>
          </a:p>
          <a:p>
            <a:pPr>
              <a:defRPr/>
            </a:pPr>
            <a:r>
              <a:rPr lang="nl-NL"/>
              <a:t>[toelichten en verwijzen naar de info in de schoolgids]</a:t>
            </a: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defRPr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defRPr/>
            </a:pPr>
            <a:endParaRPr lang="nl-NL" sz="12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C1F3443-7FCB-6876-6BCD-F485B1514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777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Calibri"/>
              <a:buChar char="-"/>
              <a:defRPr/>
            </a:pPr>
            <a:r>
              <a:rPr lang="nl-NL"/>
              <a:t>begin op tijd; maak gebruik van open dagen of studiekeuze beurzen in het najaar van 2024; voorkom last minute stress over studiekeuze in het examenjaar (in maart nog niet weten wat je wilt)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nl-NL"/>
              <a:t>plan de studie-oriëntatie in de agenda!</a:t>
            </a:r>
            <a:endParaRPr lang="en-US" err="1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,monospace"/>
              <a:buChar char="o"/>
              <a:defRPr/>
            </a:pPr>
            <a:r>
              <a:rPr lang="nl-NL"/>
              <a:t>open dagen</a:t>
            </a:r>
            <a:endParaRPr lang="en-US"/>
          </a:p>
          <a:p>
            <a:pPr marL="742950" lvl="1" indent="-285750">
              <a:buFont typeface="Courier New,monospace"/>
              <a:buChar char="o"/>
              <a:defRPr/>
            </a:pPr>
            <a:r>
              <a:rPr lang="nl-NL"/>
              <a:t>meeloopdagen</a:t>
            </a:r>
            <a:endParaRPr lang="en-US"/>
          </a:p>
          <a:p>
            <a:pPr marL="742950" lvl="1" indent="-285750">
              <a:buFont typeface="Courier New,monospace"/>
              <a:buChar char="o"/>
              <a:defRPr/>
            </a:pPr>
            <a:r>
              <a:rPr lang="nl-NL"/>
              <a:t>in gesprek met mensen die het beroep doen wat je leuk lijkt</a:t>
            </a:r>
            <a:endParaRPr lang="en-US"/>
          </a:p>
          <a:p>
            <a:pPr marL="285750" indent="-285750">
              <a:buFont typeface="Calibri"/>
              <a:buChar char="-"/>
              <a:defRPr/>
            </a:pPr>
            <a:r>
              <a:rPr lang="nl-NL"/>
              <a:t>bereid studie-oriëntatie goed voor: wat wil je weten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nl-NL"/>
              <a:t>stel vragen!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nl-NL"/>
              <a:t>biedt hulp! meegaan naar open dagen | afstemmen wat jouw rol hierin is als ouder/verzorger</a:t>
            </a:r>
            <a:endParaRPr lang="nl-NL">
              <a:ea typeface="Calibri"/>
              <a:cs typeface="Calibri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nl-NL"/>
              <a:t>&amp; maak gebruik van hulplijnen, zoals een mentor of decaan</a:t>
            </a:r>
            <a:endParaRPr lang="nl-NL">
              <a:ea typeface="Calibri"/>
              <a:cs typeface="Calibri"/>
            </a:endParaRPr>
          </a:p>
          <a:p>
            <a:pPr>
              <a:defRPr/>
            </a:pPr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>
              <a:defRPr/>
            </a:pPr>
            <a:endParaRPr lang="nl-NL" sz="120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endParaRPr lang="nl-NL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973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nl-NL">
                <a:ea typeface="Calibri"/>
                <a:cs typeface="Calibri"/>
              </a:rPr>
              <a:t>Ga sfeer proeven, kijk voor een opleiding naar de verschillen tussen mbo's en kijk samen met uw kind wat het beste bij hem of haar past!</a:t>
            </a:r>
            <a:br>
              <a:rPr lang="nl-NL">
                <a:ea typeface="Calibri"/>
                <a:cs typeface="+mn-lt"/>
              </a:rPr>
            </a:br>
            <a:r>
              <a:rPr lang="nl-NL">
                <a:ea typeface="Calibri"/>
                <a:cs typeface="Calibri"/>
              </a:rPr>
              <a:t>Een grotere mbo-instelling of juist kleiner</a:t>
            </a:r>
          </a:p>
          <a:p>
            <a:pPr>
              <a:defRPr/>
            </a:pPr>
            <a:r>
              <a:rPr lang="nl-NL">
                <a:ea typeface="Calibri"/>
                <a:cs typeface="Calibri"/>
              </a:rPr>
              <a:t>De opleiding en insteek van school is verschillend</a:t>
            </a:r>
          </a:p>
          <a:p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  <a:p>
            <a:r>
              <a:rPr lang="nl-NL">
                <a:ea typeface="Calibri"/>
                <a:cs typeface="Calibri"/>
              </a:rPr>
              <a:t>PTA: verplicht 2 </a:t>
            </a:r>
            <a:r>
              <a:rPr lang="nl-NL" err="1">
                <a:ea typeface="Calibri"/>
                <a:cs typeface="Calibri"/>
              </a:rPr>
              <a:t>orientatiemomenten</a:t>
            </a:r>
            <a:r>
              <a:rPr lang="nl-NL">
                <a:ea typeface="Calibri"/>
                <a:cs typeface="Calibri"/>
              </a:rPr>
              <a:t> naar keuze bezoeken en verslag vastleggen in </a:t>
            </a:r>
            <a:r>
              <a:rPr lang="nl-NL" err="1">
                <a:ea typeface="Calibri"/>
                <a:cs typeface="Calibri"/>
              </a:rPr>
              <a:t>Catwise</a:t>
            </a:r>
          </a:p>
          <a:p>
            <a:r>
              <a:rPr lang="nl-NL">
                <a:ea typeface="Calibri"/>
                <a:cs typeface="Calibri"/>
              </a:rPr>
              <a:t>Na 1 april toelatingsrecht (tenzij auditie of toelating van toepassing is zoals voor een creatieve opleiding)</a:t>
            </a:r>
            <a:endParaRPr lang="nl-NL"/>
          </a:p>
          <a:p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2854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Als je naar de havo wil moet je pakket aansluiten bij minimaal 1 van de havo-profielen. </a:t>
            </a:r>
            <a:br>
              <a:rPr lang="nl-NL">
                <a:cs typeface="+mn-lt"/>
              </a:rPr>
            </a:br>
            <a:endParaRPr lang="nl-NL">
              <a:ea typeface="Calibri"/>
              <a:cs typeface="Calibri"/>
            </a:endParaRPr>
          </a:p>
          <a:p>
            <a:r>
              <a:rPr lang="nl-NL"/>
              <a:t>Heb je examen gedaan in 7 vakken (dus Nederlands, Engels, 2 profielvakken, 2 keuzevakken &amp; 1 extra vak). Dan heb je DOORSTROOMRECHT. </a:t>
            </a:r>
            <a:endParaRPr lang="nl-NL">
              <a:ea typeface="Calibri"/>
              <a:cs typeface="Calibri"/>
            </a:endParaRPr>
          </a:p>
          <a:p>
            <a:r>
              <a:rPr lang="nl-NL"/>
              <a:t>Dat betekent dat, ongeacht je eindcijfer je toegelaten wordt tot de havo. Wel moet je vakkenpakket nog aansluiten bij minimaal 1 van de profielen. </a:t>
            </a:r>
            <a:endParaRPr lang="nl-NL">
              <a:ea typeface="Calibri"/>
              <a:cs typeface="Calibri"/>
            </a:endParaRPr>
          </a:p>
          <a:p>
            <a:r>
              <a:rPr lang="nl-NL"/>
              <a:t>Heb je examen gedaan in 6 vakken, dan heb je geen doorstroomrecht. Scholen mogen dan hun eigen aanname-regels hanteren. Ook mogen scholen je dan weigeren. </a:t>
            </a:r>
            <a:endParaRPr lang="nl-NL">
              <a:ea typeface="Calibri"/>
              <a:cs typeface="Calibri"/>
            </a:endParaRPr>
          </a:p>
          <a:p>
            <a:endParaRPr lang="nl-NL">
              <a:ea typeface="Calibri"/>
              <a:cs typeface="Calibri"/>
            </a:endParaRPr>
          </a:p>
          <a:p>
            <a:r>
              <a:rPr lang="nl-NL">
                <a:ea typeface="Calibri"/>
                <a:cs typeface="Calibri"/>
              </a:rPr>
              <a:t>Naast keuze voor profiel, moet er een keuze worden gemaakt voor een school: plan de open dagen van scholen waar de interesse naar uit gaat in jullie agenda om de sfeer te proeven, docenten en leerlingen te ontmoeten en vragen te kunnen stellen.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0026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21C77-575B-50FD-F554-246BF3FCE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0EB2779-BA75-FDF0-BEB5-5CECD7F37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C8A0965-94C1-D53F-349F-E2CFB2D52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>
                <a:ea typeface="Calibri"/>
                <a:cs typeface="Calibri"/>
              </a:rPr>
              <a:t>Om je in de toekomst te </a:t>
            </a:r>
            <a:r>
              <a:rPr lang="nl-NL" err="1">
                <a:ea typeface="Calibri"/>
                <a:cs typeface="Calibri"/>
              </a:rPr>
              <a:t>orienteren</a:t>
            </a:r>
            <a:r>
              <a:rPr lang="nl-NL">
                <a:ea typeface="Calibri"/>
                <a:cs typeface="Calibri"/>
              </a:rPr>
              <a:t> op vervolgstudies kun je terecht op studiekeuze123. Je kunt hier met een mooie tool ook precies zien wel studies aansluiten bij welk profiel.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DE6B2F4-B177-68AC-0C16-40A7DE36F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7FCE3-D9D5-42C1-B38E-594C1EFCB196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7193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0030"/>
            <a:ext cx="11724640" cy="6377939"/>
          </a:xfrm>
          <a:prstGeom prst="rect">
            <a:avLst/>
          </a:prstGeom>
          <a:blipFill dpi="0" rotWithShape="1">
            <a:blip r:embed="rId2">
              <a:alphaModFix amt="80000"/>
            </a:blip>
            <a:srcRect/>
            <a:stretch>
              <a:fillRect/>
            </a:stretch>
          </a:blip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0686" y="5281541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fbeelding 8" descr="Afbeelding met tekening&#10;&#10;Automatisch gegenereerde beschrijving">
            <a:extLst>
              <a:ext uri="{FF2B5EF4-FFF2-40B4-BE49-F238E27FC236}">
                <a16:creationId xmlns:a16="http://schemas.microsoft.com/office/drawing/2014/main" id="{11FCD2DB-0A6B-421E-B07C-E1C55991F2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130" y="269047"/>
            <a:ext cx="3630660" cy="14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97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271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355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solidFill>
          <a:srgbClr val="B0CB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tekening&#10;&#10;Automatisch gegenereerde beschrijving">
            <a:extLst>
              <a:ext uri="{FF2B5EF4-FFF2-40B4-BE49-F238E27FC236}">
                <a16:creationId xmlns:a16="http://schemas.microsoft.com/office/drawing/2014/main" id="{8C6D14C4-3C95-4411-ADF8-89A7A35B2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420" y="686296"/>
            <a:ext cx="2719345" cy="1071481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B49C4D4F-CC75-434B-B01D-DC1383F9D934}"/>
              </a:ext>
            </a:extLst>
          </p:cNvPr>
          <p:cNvCxnSpPr/>
          <p:nvPr userDrawn="1"/>
        </p:nvCxnSpPr>
        <p:spPr>
          <a:xfrm>
            <a:off x="1142996" y="1864311"/>
            <a:ext cx="7847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16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24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699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84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189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90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547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45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F09951E-98FE-4A9B-B73D-E7A061D8FD51}" type="datetimeFigureOut">
              <a:rPr lang="nl-NL" smtClean="0"/>
              <a:t>28-10-2025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9FC033C-6E80-4317-9FA8-8293F08917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78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luwscollege.nl/twello/schoolgids/meer-dan-les/lob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.zwart@verluwseonderwijsgroep.n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mavo 4</a:t>
            </a:r>
          </a:p>
        </p:txBody>
      </p:sp>
      <p:pic>
        <p:nvPicPr>
          <p:cNvPr id="9" name="Afbeelding 8" descr="Schermafbeelding 2024-08-27 094054.png">
            <a:extLst>
              <a:ext uri="{FF2B5EF4-FFF2-40B4-BE49-F238E27FC236}">
                <a16:creationId xmlns:a16="http://schemas.microsoft.com/office/drawing/2014/main" id="{D583457B-EE9F-E6ED-2A08-D2F130DFD4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299" r="2362" b="291"/>
          <a:stretch>
            <a:fillRect/>
          </a:stretch>
        </p:blipFill>
        <p:spPr>
          <a:xfrm>
            <a:off x="4370680" y="1956463"/>
            <a:ext cx="3383166" cy="465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907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loopbaandossier (PTA)</a:t>
            </a:r>
          </a:p>
        </p:txBody>
      </p:sp>
      <p:pic>
        <p:nvPicPr>
          <p:cNvPr id="13" name="Afbeelding 12" descr="Afbeelding met Lettertype, logo, Graphics, grafische vormgeving&#10;&#10;Automatisch gegenereerde beschrijving">
            <a:extLst>
              <a:ext uri="{FF2B5EF4-FFF2-40B4-BE49-F238E27FC236}">
                <a16:creationId xmlns:a16="http://schemas.microsoft.com/office/drawing/2014/main" id="{E85DFF6F-55E8-A14B-5055-BEC684B58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4763" y="3458981"/>
            <a:ext cx="2346814" cy="692638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ACFB75EC-BD3B-1203-9023-175ED9861BD2}"/>
              </a:ext>
            </a:extLst>
          </p:cNvPr>
          <p:cNvSpPr txBox="1"/>
          <p:nvPr/>
        </p:nvSpPr>
        <p:spPr>
          <a:xfrm>
            <a:off x="1137787" y="2262636"/>
            <a:ext cx="7390861" cy="24622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nl-NL" sz="2200"/>
              <a:t>onderbouwing van gemaakte keuzes in studieloopbaan</a:t>
            </a:r>
          </a:p>
          <a:p>
            <a:pPr marL="285750" indent="-285750">
              <a:buFont typeface="Calibri"/>
              <a:buChar char="-"/>
            </a:pPr>
            <a:endParaRPr lang="nl-NL" sz="2200"/>
          </a:p>
          <a:p>
            <a:pPr marL="285750" indent="-285750">
              <a:buFont typeface="Calibri"/>
              <a:buChar char="-"/>
            </a:pPr>
            <a:r>
              <a:rPr lang="nl-NL" sz="2200"/>
              <a:t>overdracht naar vervolgopleiding</a:t>
            </a:r>
          </a:p>
          <a:p>
            <a:pPr marL="285750" indent="-285750">
              <a:buFont typeface="Calibri"/>
              <a:buChar char="-"/>
            </a:pPr>
            <a:endParaRPr lang="nl-NL" sz="2200"/>
          </a:p>
          <a:p>
            <a:pPr marL="285750" indent="-285750">
              <a:buFont typeface="Calibri"/>
              <a:buChar char="-"/>
            </a:pPr>
            <a:r>
              <a:rPr lang="nl-NL" sz="2200"/>
              <a:t>met behulp van                                                  &amp;</a:t>
            </a:r>
            <a:endParaRPr lang="nl-NL"/>
          </a:p>
          <a:p>
            <a:pPr marL="285750" indent="-285750">
              <a:buFont typeface="Calibri"/>
              <a:buChar char="-"/>
            </a:pPr>
            <a:endParaRPr lang="nl-NL" sz="2200"/>
          </a:p>
          <a:p>
            <a:pPr marL="285750" indent="-285750">
              <a:buFont typeface="Calibri"/>
              <a:buChar char="-"/>
            </a:pPr>
            <a:r>
              <a:rPr lang="nl-NL" sz="2200"/>
              <a:t>afsluitend LOB gesprek met mentor/decaan</a:t>
            </a:r>
            <a:endParaRPr lang="nl-NL"/>
          </a:p>
        </p:txBody>
      </p:sp>
      <p:pic>
        <p:nvPicPr>
          <p:cNvPr id="4" name="Afbeelding 3" descr="Afbeelding met Lettertype, logo, Graphics, ontwerp&#10;&#10;Automatisch gegenereerde beschrijving">
            <a:extLst>
              <a:ext uri="{FF2B5EF4-FFF2-40B4-BE49-F238E27FC236}">
                <a16:creationId xmlns:a16="http://schemas.microsoft.com/office/drawing/2014/main" id="{730F5383-14A2-E907-D317-F1190B0347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4330" y="3553165"/>
            <a:ext cx="2223965" cy="58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209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 | handige informatie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A2CA9BE-03E1-40FF-887A-B7C784E4CE50}"/>
              </a:ext>
            </a:extLst>
          </p:cNvPr>
          <p:cNvSpPr txBox="1"/>
          <p:nvPr/>
        </p:nvSpPr>
        <p:spPr>
          <a:xfrm>
            <a:off x="1146769" y="2133806"/>
            <a:ext cx="7513863" cy="212365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nl-NL" sz="2200">
                <a:cs typeface="Arial"/>
              </a:rPr>
              <a:t>LOB info voor ouders/verzorgers:</a:t>
            </a:r>
            <a:br>
              <a:rPr lang="nl-NL" sz="2200">
                <a:ea typeface="+mn-lt"/>
                <a:cs typeface="Arial"/>
              </a:rPr>
            </a:br>
            <a:r>
              <a:rPr lang="nl-NL" sz="2200">
                <a:solidFill>
                  <a:srgbClr val="7030A0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Loopbaanoriëntatie en -begeleiding (LOB) | Schoolgids | Veluws College Twello</a:t>
            </a:r>
            <a:endParaRPr lang="nl-NL" sz="2200">
              <a:solidFill>
                <a:srgbClr val="7030A0"/>
              </a:solidFill>
              <a:ea typeface="+mn-lt"/>
              <a:cs typeface="+mn-lt"/>
            </a:endParaRPr>
          </a:p>
          <a:p>
            <a:endParaRPr lang="nl-NL" sz="2200">
              <a:cs typeface="Arial"/>
            </a:endParaRPr>
          </a:p>
          <a:p>
            <a:r>
              <a:rPr lang="nl-NL" sz="2200">
                <a:cs typeface="Arial"/>
              </a:rPr>
              <a:t>contactgegevens decaan: Carla Zwart |</a:t>
            </a:r>
            <a:r>
              <a:rPr lang="nl-NL" sz="2200">
                <a:solidFill>
                  <a:srgbClr val="7030A0"/>
                </a:solidFill>
                <a:cs typeface="Arial"/>
              </a:rPr>
              <a:t> </a:t>
            </a:r>
            <a:r>
              <a:rPr lang="nl-NL" sz="2200">
                <a:solidFill>
                  <a:srgbClr val="7030A0"/>
                </a:solidFill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c.zwart@veluwseonderwijsgroep.nl</a:t>
            </a:r>
            <a:r>
              <a:rPr lang="nl-NL" sz="2200">
                <a:cs typeface="Arial"/>
              </a:rPr>
              <a:t> | aanwezig op dinsdag</a:t>
            </a:r>
          </a:p>
        </p:txBody>
      </p:sp>
    </p:spTree>
    <p:extLst>
      <p:ext uri="{BB962C8B-B14F-4D97-AF65-F5344CB8AC3E}">
        <p14:creationId xmlns:p14="http://schemas.microsoft.com/office/powerpoint/2010/main" val="122863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4307A4-1037-B0CA-FE48-3D0BD5FAC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9271C28-7496-4447-8541-7B39F5E94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1B04EC-3A05-E328-C2E2-87B7165D6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960" y="609600"/>
            <a:ext cx="10707018" cy="1428246"/>
          </a:xfrm>
        </p:spPr>
        <p:txBody>
          <a:bodyPr>
            <a:normAutofit/>
          </a:bodyPr>
          <a:lstStyle/>
          <a:p>
            <a:r>
              <a:rPr lang="nl-NL"/>
              <a:t>LOB |  route na mavo 4</a:t>
            </a:r>
          </a:p>
        </p:txBody>
      </p:sp>
      <p:pic>
        <p:nvPicPr>
          <p:cNvPr id="3" name="Afbeelding 2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313DA547-B0E9-82D5-B312-73E28DAD2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3205" y="1811003"/>
            <a:ext cx="7439693" cy="4586203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7EB6050F-24E4-4883-3B13-6CCF15636A42}"/>
              </a:ext>
            </a:extLst>
          </p:cNvPr>
          <p:cNvSpPr/>
          <p:nvPr/>
        </p:nvSpPr>
        <p:spPr>
          <a:xfrm>
            <a:off x="8488947" y="1711158"/>
            <a:ext cx="914400" cy="2866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A38F128D-521B-E20D-9226-49CFADC78358}"/>
              </a:ext>
            </a:extLst>
          </p:cNvPr>
          <p:cNvSpPr/>
          <p:nvPr/>
        </p:nvSpPr>
        <p:spPr>
          <a:xfrm>
            <a:off x="8689473" y="3435683"/>
            <a:ext cx="914400" cy="2866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482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F2042-3DF4-4B7C-B5CA-1B6D2BD17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 route na mavo 4</a:t>
            </a:r>
          </a:p>
        </p:txBody>
      </p:sp>
      <p:pic>
        <p:nvPicPr>
          <p:cNvPr id="33" name="Tijdelijke aanduiding voor inhoud 32" descr="Schermafbeelding 2024-08-27 095922.png">
            <a:extLst>
              <a:ext uri="{FF2B5EF4-FFF2-40B4-BE49-F238E27FC236}">
                <a16:creationId xmlns:a16="http://schemas.microsoft.com/office/drawing/2014/main" id="{0C981B6A-144F-1D4D-E883-968619321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11555" y="1979589"/>
            <a:ext cx="7946082" cy="4280484"/>
          </a:xfrm>
        </p:spPr>
      </p:pic>
    </p:spTree>
    <p:extLst>
      <p:ext uri="{BB962C8B-B14F-4D97-AF65-F5344CB8AC3E}">
        <p14:creationId xmlns:p14="http://schemas.microsoft.com/office/powerpoint/2010/main" val="97057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kiezen voor mbo</a:t>
            </a:r>
          </a:p>
        </p:txBody>
      </p:sp>
      <p:pic>
        <p:nvPicPr>
          <p:cNvPr id="4" name="Afbeelding 3" descr="Afbeelding met schermafbeelding&#10;&#10;Automatisch gegenereerde beschrijving">
            <a:extLst>
              <a:ext uri="{FF2B5EF4-FFF2-40B4-BE49-F238E27FC236}">
                <a16:creationId xmlns:a16="http://schemas.microsoft.com/office/drawing/2014/main" id="{41BC43C3-5919-4BA0-BDE0-E83169AB0B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739" y="2614350"/>
            <a:ext cx="6051067" cy="3756298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444C1903-A8DC-E7DF-8A8C-72983944E7A2}"/>
              </a:ext>
            </a:extLst>
          </p:cNvPr>
          <p:cNvSpPr txBox="1"/>
          <p:nvPr/>
        </p:nvSpPr>
        <p:spPr>
          <a:xfrm>
            <a:off x="1304924" y="2076449"/>
            <a:ext cx="9231561" cy="4154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100">
                <a:solidFill>
                  <a:srgbClr val="7030A0"/>
                </a:solidFill>
              </a:rPr>
              <a:t>kiezen uit meer dan 125 mbo-opleidingen op niveau 4 binnen 10 mbo –werelden!</a:t>
            </a:r>
          </a:p>
        </p:txBody>
      </p:sp>
    </p:spTree>
    <p:extLst>
      <p:ext uri="{BB962C8B-B14F-4D97-AF65-F5344CB8AC3E}">
        <p14:creationId xmlns:p14="http://schemas.microsoft.com/office/powerpoint/2010/main" val="319017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7D6E6-EFC6-AF3C-0463-B16008234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Kopie van overlap studiekeuze.jpg">
            <a:extLst>
              <a:ext uri="{FF2B5EF4-FFF2-40B4-BE49-F238E27FC236}">
                <a16:creationId xmlns:a16="http://schemas.microsoft.com/office/drawing/2014/main" id="{0D4C25BD-44CB-A941-0BCF-9035EF3CFA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192" b="2381"/>
          <a:stretch>
            <a:fillRect/>
          </a:stretch>
        </p:blipFill>
        <p:spPr>
          <a:xfrm>
            <a:off x="3046894" y="1961036"/>
            <a:ext cx="3505308" cy="363223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4945BAF-6E41-7A80-D217-E9B9CDC0D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tips voor studiekeuze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22DC2E3-B135-0268-4EFC-D4224B351F0D}"/>
              </a:ext>
            </a:extLst>
          </p:cNvPr>
          <p:cNvSpPr txBox="1"/>
          <p:nvPr/>
        </p:nvSpPr>
        <p:spPr>
          <a:xfrm>
            <a:off x="1195753" y="2286000"/>
            <a:ext cx="8311661" cy="44935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endParaRPr lang="nl-NL" sz="2200"/>
          </a:p>
          <a:p>
            <a:r>
              <a:rPr lang="nl-NL" sz="2200"/>
              <a:t>maak keuze van binnen naar buiten maken; voorkom studieshoppen</a:t>
            </a:r>
            <a:endParaRPr lang="nl-NL"/>
          </a:p>
          <a:p>
            <a:endParaRPr lang="nl-NL" sz="2200"/>
          </a:p>
        </p:txBody>
      </p:sp>
    </p:spTree>
    <p:extLst>
      <p:ext uri="{BB962C8B-B14F-4D97-AF65-F5344CB8AC3E}">
        <p14:creationId xmlns:p14="http://schemas.microsoft.com/office/powerpoint/2010/main" val="316902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tips voor studiekeuze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A3B2AEC-E15C-0959-76B6-BA9D77318C10}"/>
              </a:ext>
            </a:extLst>
          </p:cNvPr>
          <p:cNvSpPr txBox="1"/>
          <p:nvPr/>
        </p:nvSpPr>
        <p:spPr>
          <a:xfrm>
            <a:off x="1195753" y="2286000"/>
            <a:ext cx="8311661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2200"/>
              <a:t>TIPS voor vervolgkeuze:</a:t>
            </a:r>
          </a:p>
          <a:p>
            <a:endParaRPr lang="nl-NL" sz="2200"/>
          </a:p>
          <a:p>
            <a:pPr marL="285750" indent="-285750">
              <a:buFont typeface="Calibri"/>
              <a:buChar char="-"/>
            </a:pPr>
            <a:r>
              <a:rPr lang="nl-NL" sz="2200"/>
              <a:t>op tijd beginnen</a:t>
            </a:r>
          </a:p>
          <a:p>
            <a:pPr marL="285750" indent="-285750">
              <a:buFont typeface="Calibri"/>
              <a:buChar char="-"/>
            </a:pPr>
            <a:r>
              <a:rPr lang="nl-NL" sz="2200"/>
              <a:t>studie-oriëntatie plannen</a:t>
            </a:r>
          </a:p>
          <a:p>
            <a:pPr marL="742950" lvl="1" indent="-285750">
              <a:buFont typeface="Courier New"/>
              <a:buChar char="o"/>
            </a:pPr>
            <a:r>
              <a:rPr lang="nl-NL" sz="2200"/>
              <a:t>open dagen</a:t>
            </a:r>
          </a:p>
          <a:p>
            <a:pPr marL="742950" lvl="1" indent="-285750">
              <a:buFont typeface="Courier New"/>
              <a:buChar char="o"/>
            </a:pPr>
            <a:r>
              <a:rPr lang="nl-NL" sz="2200"/>
              <a:t>meeloopdagen</a:t>
            </a:r>
          </a:p>
          <a:p>
            <a:pPr marL="742950" lvl="1" indent="-285750">
              <a:buFont typeface="Courier New"/>
              <a:buChar char="o"/>
            </a:pPr>
            <a:r>
              <a:rPr lang="nl-NL" sz="2200"/>
              <a:t>in gesprek met mensen die het beroep doen wat je leuk lijkt</a:t>
            </a:r>
          </a:p>
          <a:p>
            <a:pPr marL="285750" indent="-285750">
              <a:buFont typeface="Calibri"/>
              <a:buChar char="-"/>
            </a:pPr>
            <a:r>
              <a:rPr lang="nl-NL" sz="2200"/>
              <a:t>studie-oriëntatie goed voorbereiden (wat wil je weten)</a:t>
            </a:r>
          </a:p>
          <a:p>
            <a:pPr marL="285750" indent="-285750">
              <a:buFont typeface="Calibri"/>
              <a:buChar char="-"/>
            </a:pPr>
            <a:r>
              <a:rPr lang="nl-NL" sz="2200"/>
              <a:t>vragen stellen</a:t>
            </a:r>
            <a:endParaRPr lang="nl-NL"/>
          </a:p>
          <a:p>
            <a:pPr marL="285750" indent="-285750">
              <a:buFont typeface="Calibri"/>
              <a:buChar char="-"/>
            </a:pPr>
            <a:r>
              <a:rPr lang="nl-NL" sz="2200"/>
              <a:t>hulp bieden/vragen</a:t>
            </a:r>
          </a:p>
        </p:txBody>
      </p:sp>
    </p:spTree>
    <p:extLst>
      <p:ext uri="{BB962C8B-B14F-4D97-AF65-F5344CB8AC3E}">
        <p14:creationId xmlns:p14="http://schemas.microsoft.com/office/powerpoint/2010/main" val="19066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oriëntatie mbo (PTA)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E8F83E0-FEB8-4210-8E58-904B0A6CA3B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118" y="2040900"/>
            <a:ext cx="854448" cy="567817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B0A9C9F5-07B6-5DEE-71B0-46ADA9DBEF47}"/>
              </a:ext>
            </a:extLst>
          </p:cNvPr>
          <p:cNvSpPr txBox="1"/>
          <p:nvPr/>
        </p:nvSpPr>
        <p:spPr>
          <a:xfrm>
            <a:off x="1286655" y="2236032"/>
            <a:ext cx="8806721" cy="4185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nl-NL" sz="2000"/>
              <a:t>online oriëntatie: bijvoorbeeld kiesmbo.nl                     &amp; sites mbo-scholen</a:t>
            </a:r>
          </a:p>
          <a:p>
            <a:pPr marL="285750" indent="-285750">
              <a:buFont typeface="Calibri"/>
              <a:buChar char="-"/>
            </a:pPr>
            <a:endParaRPr lang="nl-NL" sz="2000"/>
          </a:p>
          <a:p>
            <a:pPr marL="285750" indent="-285750">
              <a:buFont typeface="Calibri"/>
              <a:buChar char="-"/>
            </a:pPr>
            <a:r>
              <a:rPr lang="nl-NL" sz="2000"/>
              <a:t>Onderwijsbeurs Noordoost 3 &amp; 4 oktober in Hardenberg</a:t>
            </a:r>
          </a:p>
          <a:p>
            <a:pPr marL="285750" indent="-285750">
              <a:buFont typeface="Calibri"/>
              <a:buChar char="-"/>
            </a:pPr>
            <a:endParaRPr lang="nl-NL" sz="2000"/>
          </a:p>
          <a:p>
            <a:pPr marL="285750" indent="-285750">
              <a:buFont typeface="Calibri"/>
              <a:buChar char="-"/>
            </a:pPr>
            <a:r>
              <a:rPr lang="nl-NL" sz="2000"/>
              <a:t>Check het mbo: dinsdag 14 oktober op </a:t>
            </a:r>
            <a:r>
              <a:rPr lang="nl-NL" sz="2000" err="1"/>
              <a:t>Aventus</a:t>
            </a:r>
            <a:endParaRPr lang="nl-NL" sz="2000"/>
          </a:p>
          <a:p>
            <a:pPr marL="285750" indent="-285750">
              <a:buFont typeface="Calibri"/>
              <a:buChar char="-"/>
            </a:pPr>
            <a:endParaRPr lang="nl-NL" sz="2000"/>
          </a:p>
          <a:p>
            <a:pPr marL="285750" indent="-285750">
              <a:buFont typeface="Calibri"/>
              <a:buChar char="-"/>
            </a:pPr>
            <a:r>
              <a:rPr lang="nl-NL" sz="2000"/>
              <a:t>open dagen in najaar &amp; voorjaar per mbo-school [zie schoolgids &amp; check sites]</a:t>
            </a:r>
          </a:p>
          <a:p>
            <a:pPr marL="285750" indent="-285750">
              <a:buFont typeface="Calibri"/>
              <a:buChar char="-"/>
            </a:pPr>
            <a:endParaRPr lang="nl-NL" sz="2000"/>
          </a:p>
          <a:p>
            <a:r>
              <a:rPr lang="nl-NL" sz="2000"/>
              <a:t>LOB-PTA: bezoeken &amp; verslag van minimaal 2 studie-</a:t>
            </a:r>
            <a:r>
              <a:rPr lang="nl-NL" sz="2000" err="1"/>
              <a:t>orientatie</a:t>
            </a:r>
            <a:r>
              <a:rPr lang="nl-NL" sz="2000"/>
              <a:t> momenten naar keuze</a:t>
            </a:r>
          </a:p>
          <a:p>
            <a:br>
              <a:rPr lang="nl-NL" sz="2400" b="1"/>
            </a:br>
            <a:r>
              <a:rPr lang="nl-NL" sz="2400" b="1">
                <a:solidFill>
                  <a:srgbClr val="7030A0"/>
                </a:solidFill>
              </a:rPr>
              <a:t>aanmelden MBO: vóór 1 april 2026</a:t>
            </a:r>
            <a:endParaRPr lang="nl-NL" sz="1600">
              <a:solidFill>
                <a:srgbClr val="000000"/>
              </a:solidFill>
            </a:endParaRPr>
          </a:p>
          <a:p>
            <a:pPr marL="285750" indent="-285750">
              <a:buFont typeface="Calibri"/>
              <a:buChar char="-"/>
            </a:pPr>
            <a:endParaRPr lang="nl-NL"/>
          </a:p>
        </p:txBody>
      </p:sp>
      <p:pic>
        <p:nvPicPr>
          <p:cNvPr id="6" name="Afbeelding 5" descr="Afbeeldingsresultaten voor logo onderwijsbeurs noordoost">
            <a:extLst>
              <a:ext uri="{FF2B5EF4-FFF2-40B4-BE49-F238E27FC236}">
                <a16:creationId xmlns:a16="http://schemas.microsoft.com/office/drawing/2014/main" id="{6A5F6537-82FA-CC80-9F80-482171A562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1314" y="2722322"/>
            <a:ext cx="607096" cy="549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85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3F1B3-BE69-4955-84A6-D516A837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kiezen voor havo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A36FED7-090E-42BE-83E0-BF817BF8A3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432035"/>
              </p:ext>
            </p:extLst>
          </p:nvPr>
        </p:nvGraphicFramePr>
        <p:xfrm>
          <a:off x="1674183" y="2740830"/>
          <a:ext cx="4597804" cy="108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94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9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9040">
                <a:tc>
                  <a:txBody>
                    <a:bodyPr/>
                    <a:lstStyle/>
                    <a:p>
                      <a:pPr algn="ctr"/>
                      <a:r>
                        <a:rPr lang="nl-NL" sz="1100"/>
                        <a:t>Natuur</a:t>
                      </a:r>
                      <a:r>
                        <a:rPr lang="nl-NL" sz="1100" baseline="0"/>
                        <a:t> &amp; Techniek</a:t>
                      </a:r>
                      <a:endParaRPr lang="nl-NL" sz="1100">
                        <a:latin typeface="Arial"/>
                        <a:cs typeface="Arial"/>
                      </a:endParaRP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/>
                        <a:t>Natuur &amp; Gezondheid</a:t>
                      </a:r>
                      <a:endParaRPr lang="nl-NL" sz="1100">
                        <a:latin typeface="Arial"/>
                        <a:cs typeface="Arial"/>
                      </a:endParaRP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/>
                        <a:t>Economie &amp; Maatschappij</a:t>
                      </a:r>
                      <a:endParaRPr lang="nl-NL" sz="1100">
                        <a:latin typeface="Arial"/>
                        <a:cs typeface="Arial"/>
                      </a:endParaRP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/>
                        <a:t>Cultuur &amp; Maatschappij</a:t>
                      </a:r>
                      <a:endParaRPr lang="nl-NL" sz="1100">
                        <a:latin typeface="Arial"/>
                        <a:cs typeface="Arial"/>
                      </a:endParaRP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215">
                <a:tc>
                  <a:txBody>
                    <a:bodyPr/>
                    <a:lstStyle/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Scheikunde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Natuurkunde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Wiskunde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Scheikunde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Biologie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Wiskunde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Geschiedenis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Economie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Wiskunde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Geschiedenis</a:t>
                      </a:r>
                    </a:p>
                    <a:p>
                      <a:pPr algn="ctr"/>
                      <a:r>
                        <a:rPr lang="nl-NL" sz="1100">
                          <a:latin typeface="Calibri Light"/>
                          <a:cs typeface="Calibri Light"/>
                        </a:rPr>
                        <a:t>Frans of Duits</a:t>
                      </a:r>
                    </a:p>
                  </a:txBody>
                  <a:tcPr marT="60960" marB="6096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B8ABED91-E16A-3884-7185-79705CF6A63D}"/>
              </a:ext>
            </a:extLst>
          </p:cNvPr>
          <p:cNvSpPr txBox="1"/>
          <p:nvPr/>
        </p:nvSpPr>
        <p:spPr>
          <a:xfrm>
            <a:off x="1274944" y="2114563"/>
            <a:ext cx="7777173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2000"/>
              <a:t>kiezen van profiel: info &amp; planning volgt </a:t>
            </a:r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r>
              <a:rPr lang="nl-NL" sz="2000"/>
              <a:t>kiezen voor een vervolgschool:</a:t>
            </a:r>
            <a:endParaRPr lang="en-US" sz="2000"/>
          </a:p>
          <a:p>
            <a:pPr marL="742950" lvl="1" indent="-285750">
              <a:buFont typeface="Courier New"/>
              <a:buChar char="o"/>
            </a:pPr>
            <a:r>
              <a:rPr lang="nl-NL" sz="2000"/>
              <a:t>reguliere open dagen op diverse scholen</a:t>
            </a:r>
          </a:p>
          <a:p>
            <a:pPr marL="742950" lvl="1" indent="-285750">
              <a:buFont typeface="Courier New"/>
              <a:buChar char="o"/>
            </a:pPr>
            <a:r>
              <a:rPr lang="nl-NL" sz="2000"/>
              <a:t>voorlichtingsavonden &amp; profielkeuzedagen per school</a:t>
            </a:r>
          </a:p>
          <a:p>
            <a:pPr marL="285750" indent="-285750">
              <a:buFont typeface="Arial"/>
              <a:buChar char="•"/>
            </a:pPr>
            <a:endParaRPr lang="nl-NL" sz="2000"/>
          </a:p>
        </p:txBody>
      </p:sp>
      <p:pic>
        <p:nvPicPr>
          <p:cNvPr id="5" name="Afbeelding 4" descr="Afbeelding met Lettertype, schermopname, tekst, Graphics&#10;&#10;Automatisch gegenereerde beschrijving">
            <a:extLst>
              <a:ext uri="{FF2B5EF4-FFF2-40B4-BE49-F238E27FC236}">
                <a16:creationId xmlns:a16="http://schemas.microsoft.com/office/drawing/2014/main" id="{F407D2BC-98C5-8F4F-9FD5-39382FAF3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815" y="5073399"/>
            <a:ext cx="2075192" cy="656147"/>
          </a:xfrm>
          <a:prstGeom prst="rect">
            <a:avLst/>
          </a:prstGeom>
        </p:spPr>
      </p:pic>
      <p:pic>
        <p:nvPicPr>
          <p:cNvPr id="6" name="Afbeelding 5" descr="Afbeelding met Lettertype, logo, ontwerp&#10;&#10;Automatisch gegenereerde beschrijving">
            <a:extLst>
              <a:ext uri="{FF2B5EF4-FFF2-40B4-BE49-F238E27FC236}">
                <a16:creationId xmlns:a16="http://schemas.microsoft.com/office/drawing/2014/main" id="{AF68C6A1-8210-7E26-F2E6-3D76E29DB4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3466" y="5527554"/>
            <a:ext cx="2078427" cy="863720"/>
          </a:xfrm>
          <a:prstGeom prst="rect">
            <a:avLst/>
          </a:prstGeom>
        </p:spPr>
      </p:pic>
      <p:pic>
        <p:nvPicPr>
          <p:cNvPr id="9" name="Afbeelding 8" descr="Afbeelding met Lettertype, Graphics, logo, grafische vormgeving&#10;&#10;Automatisch gegenereerde beschrijving">
            <a:extLst>
              <a:ext uri="{FF2B5EF4-FFF2-40B4-BE49-F238E27FC236}">
                <a16:creationId xmlns:a16="http://schemas.microsoft.com/office/drawing/2014/main" id="{8A8942A0-B7D3-24E6-828C-BB94C2EEF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962" y="5062987"/>
            <a:ext cx="1736606" cy="872706"/>
          </a:xfrm>
          <a:prstGeom prst="rect">
            <a:avLst/>
          </a:prstGeom>
        </p:spPr>
      </p:pic>
      <p:pic>
        <p:nvPicPr>
          <p:cNvPr id="10" name="Afbeelding 9" descr="Afbeelding met tekst, Lettertype, logo, Graphics&#10;&#10;Automatisch gegenereerde beschrijving">
            <a:extLst>
              <a:ext uri="{FF2B5EF4-FFF2-40B4-BE49-F238E27FC236}">
                <a16:creationId xmlns:a16="http://schemas.microsoft.com/office/drawing/2014/main" id="{086BE79F-4DF0-3DE6-3D36-0211375B21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2963" y="5717875"/>
            <a:ext cx="2162715" cy="698740"/>
          </a:xfrm>
          <a:prstGeom prst="rect">
            <a:avLst/>
          </a:prstGeom>
        </p:spPr>
      </p:pic>
      <p:pic>
        <p:nvPicPr>
          <p:cNvPr id="11" name="Afbeelding 10" descr="Afbeelding met Lettertype, tekst, logo, ontwerp&#10;&#10;Automatisch gegenereerde beschrijving">
            <a:extLst>
              <a:ext uri="{FF2B5EF4-FFF2-40B4-BE49-F238E27FC236}">
                <a16:creationId xmlns:a16="http://schemas.microsoft.com/office/drawing/2014/main" id="{8D2701AE-C149-BB83-29C5-2CBE591F35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14150" y="5110612"/>
            <a:ext cx="953399" cy="8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219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77F97-7F3F-206E-26F4-48D95827B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21FF3C-1CA7-770A-DF5E-73FA364AC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LOB | kiezen voor havo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54487FC1-B946-4BB8-F072-09A6755D84B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09" y="2601319"/>
            <a:ext cx="1636166" cy="839843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63968B2-D172-AAAE-604E-E66E7DAF9FC8}"/>
              </a:ext>
            </a:extLst>
          </p:cNvPr>
          <p:cNvSpPr txBox="1"/>
          <p:nvPr/>
        </p:nvSpPr>
        <p:spPr>
          <a:xfrm>
            <a:off x="1141260" y="2101194"/>
            <a:ext cx="7910857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2000"/>
              <a:t>oriëntatie vervolgstudie hbo: profieltool op studiekeuze123.nl</a:t>
            </a:r>
            <a:endParaRPr lang="nl-NL"/>
          </a:p>
          <a:p>
            <a:pPr marL="285750" indent="-285750">
              <a:buFont typeface="Arial"/>
              <a:buChar char="•"/>
            </a:pPr>
            <a:endParaRPr lang="nl-NL" sz="2000" b="1"/>
          </a:p>
          <a:p>
            <a:pPr marL="285750" indent="-285750">
              <a:buFont typeface="Arial"/>
              <a:buChar char="•"/>
            </a:pPr>
            <a:endParaRPr lang="nl-NL" sz="2000" b="1"/>
          </a:p>
          <a:p>
            <a:pPr marL="285750" indent="-285750">
              <a:buFont typeface="Arial"/>
              <a:buChar char="•"/>
            </a:pPr>
            <a:endParaRPr lang="nl-NL" sz="2000" b="1"/>
          </a:p>
          <a:p>
            <a:pPr marL="285750" indent="-285750">
              <a:buFont typeface="Arial"/>
              <a:buChar char="•"/>
            </a:pPr>
            <a:endParaRPr lang="nl-NL" sz="2000" b="1"/>
          </a:p>
          <a:p>
            <a:pPr marL="285750" indent="-285750">
              <a:buFont typeface="Arial"/>
              <a:buChar char="•"/>
            </a:pPr>
            <a:r>
              <a:rPr lang="nl-NL" sz="2000" b="1"/>
              <a:t>let op: </a:t>
            </a:r>
            <a:r>
              <a:rPr lang="nl-NL" sz="2000"/>
              <a:t>naast aanmelding havo óók aanmelden voor mbo-opleiding vóór 1-4-2026 </a:t>
            </a:r>
            <a:endParaRPr lang="nl-NL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pPr marL="285750" indent="-285750">
              <a:buFont typeface="Arial"/>
              <a:buChar char="•"/>
            </a:pPr>
            <a:endParaRPr lang="nl-NL" sz="2000"/>
          </a:p>
          <a:p>
            <a:endParaRPr lang="nl-NL" sz="2000"/>
          </a:p>
        </p:txBody>
      </p:sp>
      <p:pic>
        <p:nvPicPr>
          <p:cNvPr id="8" name="Afbeelding 7" descr="Afbeelding met tekst, Graphics, Lettertype, schermopname&#10;&#10;Automatisch gegenereerde beschrijving">
            <a:extLst>
              <a:ext uri="{FF2B5EF4-FFF2-40B4-BE49-F238E27FC236}">
                <a16:creationId xmlns:a16="http://schemas.microsoft.com/office/drawing/2014/main" id="{0702CCDD-9254-CD26-D2D7-B4CD56DF306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158" y="4423525"/>
            <a:ext cx="1376018" cy="85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7427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0C41D7ACBD0E49B940FF7312EA36F9" ma:contentTypeVersion="12" ma:contentTypeDescription="Een nieuw document maken." ma:contentTypeScope="" ma:versionID="a35a3c234dd013f11a5f12e4f8d39020">
  <xsd:schema xmlns:xsd="http://www.w3.org/2001/XMLSchema" xmlns:xs="http://www.w3.org/2001/XMLSchema" xmlns:p="http://schemas.microsoft.com/office/2006/metadata/properties" xmlns:ns2="3e0a6e8d-67b7-47fc-8de8-b01585af7336" xmlns:ns3="05719d22-13b2-4a94-8bcc-c899e623af6d" targetNamespace="http://schemas.microsoft.com/office/2006/metadata/properties" ma:root="true" ma:fieldsID="d3f1a3b3190b8bb5e26a10f9a05bde62" ns2:_="" ns3:_="">
    <xsd:import namespace="3e0a6e8d-67b7-47fc-8de8-b01585af7336"/>
    <xsd:import namespace="05719d22-13b2-4a94-8bcc-c899e623af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a6e8d-67b7-47fc-8de8-b01585af73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719d22-13b2-4a94-8bcc-c899e623af6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D70C9B-3250-4DF8-9B26-F6994256E82B}">
  <ds:schemaRefs>
    <ds:schemaRef ds:uri="05719d22-13b2-4a94-8bcc-c899e623af6d"/>
    <ds:schemaRef ds:uri="3e0a6e8d-67b7-47fc-8de8-b01585af733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EE565E7-0D2A-4A7E-AE44-0FB98907320E}">
  <ds:schemaRefs>
    <ds:schemaRef ds:uri="06839e0a-50af-4ccd-b3cc-8805e4dfc271"/>
    <ds:schemaRef ds:uri="65d853bf-c272-4da6-996f-009a179c3c52"/>
    <ds:schemaRef ds:uri="88a8dda8-4056-4d4a-a213-c5ee65bbc87e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1090BFE-41DE-42C7-B832-426B29FEFF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0</TotalTime>
  <Words>941</Words>
  <Application>Microsoft Macintosh PowerPoint</Application>
  <PresentationFormat>Breedbeeld</PresentationFormat>
  <Paragraphs>148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Calibri,Sans-Serif</vt:lpstr>
      <vt:lpstr>Corbel</vt:lpstr>
      <vt:lpstr>Courier New</vt:lpstr>
      <vt:lpstr>Courier New,monospace</vt:lpstr>
      <vt:lpstr>Basis</vt:lpstr>
      <vt:lpstr>LOB | mavo 4</vt:lpstr>
      <vt:lpstr>LOB |  route na mavo 4</vt:lpstr>
      <vt:lpstr>LOB |  route na mavo 4</vt:lpstr>
      <vt:lpstr>LOB | kiezen voor mbo</vt:lpstr>
      <vt:lpstr>LOB | tips voor studiekeuze</vt:lpstr>
      <vt:lpstr>LOB | tips voor studiekeuze</vt:lpstr>
      <vt:lpstr>LOB | oriëntatie mbo (PTA)</vt:lpstr>
      <vt:lpstr>LOB | kiezen voor havo</vt:lpstr>
      <vt:lpstr>LOB | kiezen voor havo</vt:lpstr>
      <vt:lpstr>LOB | loopbaandossier (PTA)</vt:lpstr>
      <vt:lpstr>LOB | handige informatie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 Haveman</dc:creator>
  <cp:lastModifiedBy>Marco Oosterveld</cp:lastModifiedBy>
  <cp:revision>5</cp:revision>
  <dcterms:created xsi:type="dcterms:W3CDTF">2020-07-21T07:49:07Z</dcterms:created>
  <dcterms:modified xsi:type="dcterms:W3CDTF">2025-10-28T16:16:13Z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0x010100E60C41D7ACBD0E49B940FF7312EA36F9</vt:lpwstr>
  </property>
  <property fmtid="{D5CDD505-2E9C-101B-9397-08002B2CF9AE}" pid="3" name="MediaServiceImageTags">
    <vt:lpwstr/>
  </property>
</Properties>
</file>